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81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70" r:id="rId14"/>
    <p:sldId id="272" r:id="rId15"/>
    <p:sldId id="273" r:id="rId16"/>
    <p:sldId id="257" r:id="rId17"/>
    <p:sldId id="276" r:id="rId18"/>
    <p:sldId id="274" r:id="rId19"/>
    <p:sldId id="275" r:id="rId20"/>
    <p:sldId id="277" r:id="rId21"/>
    <p:sldId id="278" r:id="rId22"/>
    <p:sldId id="282" r:id="rId23"/>
    <p:sldId id="284" r:id="rId24"/>
    <p:sldId id="283" r:id="rId25"/>
    <p:sldId id="297" r:id="rId26"/>
    <p:sldId id="285" r:id="rId27"/>
    <p:sldId id="286" r:id="rId28"/>
    <p:sldId id="287" r:id="rId29"/>
    <p:sldId id="288" r:id="rId30"/>
    <p:sldId id="289" r:id="rId31"/>
    <p:sldId id="290" r:id="rId32"/>
    <p:sldId id="291" r:id="rId33"/>
    <p:sldId id="295" r:id="rId34"/>
    <p:sldId id="279" r:id="rId35"/>
    <p:sldId id="292" r:id="rId36"/>
    <p:sldId id="294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48" autoAdjust="0"/>
    <p:restoredTop sz="94660"/>
  </p:normalViewPr>
  <p:slideViewPr>
    <p:cSldViewPr snapToGrid="0">
      <p:cViewPr varScale="1">
        <p:scale>
          <a:sx n="69" d="100"/>
          <a:sy n="69" d="100"/>
        </p:scale>
        <p:origin x="372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BD8D9-73E1-4978-876D-512EFDFC2BF6}" type="datetimeFigureOut">
              <a:rPr lang="en-US" smtClean="0"/>
              <a:t>11/27/2017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A0943-2661-4551-A917-0EFC340FE8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88967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BD8D9-73E1-4978-876D-512EFDFC2BF6}" type="datetimeFigureOut">
              <a:rPr lang="en-US" smtClean="0"/>
              <a:t>11/27/2017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A0943-2661-4551-A917-0EFC340FE8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8227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BD8D9-73E1-4978-876D-512EFDFC2BF6}" type="datetimeFigureOut">
              <a:rPr lang="en-US" smtClean="0"/>
              <a:t>11/27/2017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A0943-2661-4551-A917-0EFC340FE8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45959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BD8D9-73E1-4978-876D-512EFDFC2BF6}" type="datetimeFigureOut">
              <a:rPr lang="en-US" smtClean="0"/>
              <a:t>11/27/2017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A0943-2661-4551-A917-0EFC340FE8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14390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BD8D9-73E1-4978-876D-512EFDFC2BF6}" type="datetimeFigureOut">
              <a:rPr lang="en-US" smtClean="0"/>
              <a:t>11/27/2017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A0943-2661-4551-A917-0EFC340FE8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58662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BD8D9-73E1-4978-876D-512EFDFC2BF6}" type="datetimeFigureOut">
              <a:rPr lang="en-US" smtClean="0"/>
              <a:t>11/27/2017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A0943-2661-4551-A917-0EFC340FE8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8931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BD8D9-73E1-4978-876D-512EFDFC2BF6}" type="datetimeFigureOut">
              <a:rPr lang="en-US" smtClean="0"/>
              <a:t>11/27/2017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A0943-2661-4551-A917-0EFC340FE8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55589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BD8D9-73E1-4978-876D-512EFDFC2BF6}" type="datetimeFigureOut">
              <a:rPr lang="en-US" smtClean="0"/>
              <a:t>11/27/2017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A0943-2661-4551-A917-0EFC340FE8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2146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BD8D9-73E1-4978-876D-512EFDFC2BF6}" type="datetimeFigureOut">
              <a:rPr lang="en-US" smtClean="0"/>
              <a:t>11/27/2017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A0943-2661-4551-A917-0EFC340FE8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07843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BD8D9-73E1-4978-876D-512EFDFC2BF6}" type="datetimeFigureOut">
              <a:rPr lang="en-US" smtClean="0"/>
              <a:t>11/27/2017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A0943-2661-4551-A917-0EFC340FE8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13592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BD8D9-73E1-4978-876D-512EFDFC2BF6}" type="datetimeFigureOut">
              <a:rPr lang="en-US" smtClean="0"/>
              <a:t>11/27/2017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A0943-2661-4551-A917-0EFC340FE8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75643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BD8D9-73E1-4978-876D-512EFDFC2BF6}" type="datetimeFigureOut">
              <a:rPr lang="en-US" smtClean="0"/>
              <a:t>11/27/2017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FA0943-2661-4551-A917-0EFC340FE8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65482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hyperlink" Target="https://docs.docker.com/engine/installation/linux/docker-ce/centos/" TargetMode="External"/><Relationship Id="rId7" Type="http://schemas.openxmlformats.org/officeDocument/2006/relationships/hyperlink" Target="https://www.youtube.com/watch?v=oNK1fXhxQHs" TargetMode="External"/><Relationship Id="rId2" Type="http://schemas.openxmlformats.org/officeDocument/2006/relationships/hyperlink" Target="https://docs.docker.com/engine/installation/linux/docker-ce/ubuntu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chiark.greenend.org.uk/~sgtatham/putty/latest.html" TargetMode="External"/><Relationship Id="rId5" Type="http://schemas.openxmlformats.org/officeDocument/2006/relationships/hyperlink" Target="https://docs.docker.com/engine/installation/linux/linux-postinstall/" TargetMode="External"/><Relationship Id="rId4" Type="http://schemas.openxmlformats.org/officeDocument/2006/relationships/hyperlink" Target="https://docs.docker.com/docker-for-windows/install/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docker.com/engine/reference/commandline/stats" TargetMode="External"/><Relationship Id="rId3" Type="http://schemas.openxmlformats.org/officeDocument/2006/relationships/hyperlink" Target="https://docs.docker.com/engine/reference/commandline/logs" TargetMode="External"/><Relationship Id="rId7" Type="http://schemas.openxmlformats.org/officeDocument/2006/relationships/hyperlink" Target="https://docs.docker.com/engine/reference/commandline/top" TargetMode="External"/><Relationship Id="rId2" Type="http://schemas.openxmlformats.org/officeDocument/2006/relationships/hyperlink" Target="https://docs.docker.com/engine/reference/commandline/ps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cs.docker.com/engine/reference/commandline/port" TargetMode="External"/><Relationship Id="rId5" Type="http://schemas.openxmlformats.org/officeDocument/2006/relationships/hyperlink" Target="https://docs.docker.com/engine/reference/commandline/events" TargetMode="External"/><Relationship Id="rId4" Type="http://schemas.openxmlformats.org/officeDocument/2006/relationships/hyperlink" Target="https://docs.docker.com/engine/reference/commandline/inspect" TargetMode="External"/><Relationship Id="rId9" Type="http://schemas.openxmlformats.org/officeDocument/2006/relationships/hyperlink" Target="https://docs.docker.com/engine/reference/commandline/diff" TargetMode="Externa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docker.com/engine/userguide/eng-image/baseimages/" TargetMode="External"/><Relationship Id="rId2" Type="http://schemas.openxmlformats.org/officeDocument/2006/relationships/hyperlink" Target="https://github.com/eon01/DockerCheatSheet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cker-curriculum.com/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Резултат с изображение за docker imag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14994" y="2235201"/>
            <a:ext cx="9144000" cy="2387600"/>
          </a:xfrm>
        </p:spPr>
        <p:txBody>
          <a:bodyPr/>
          <a:lstStyle/>
          <a:p>
            <a:r>
              <a:rPr lang="en-US" dirty="0" smtClean="0"/>
              <a:t>Introduction to Docker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499021"/>
            <a:ext cx="9144000" cy="1655762"/>
          </a:xfrm>
        </p:spPr>
        <p:txBody>
          <a:bodyPr/>
          <a:lstStyle/>
          <a:p>
            <a:r>
              <a:rPr lang="en-US" dirty="0" smtClean="0"/>
              <a:t>The open platform to build, ship and run any application anywhere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78745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Limitations of VMs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42676"/>
            <a:ext cx="9657522" cy="3544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2565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Introducing Containers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246" y="1495635"/>
            <a:ext cx="10866537" cy="4556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6971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Containers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8461" y="1690688"/>
            <a:ext cx="7335077" cy="4703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6107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Containers vs VMs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6628972" cy="2590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8182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Docker Engine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575" y="1485700"/>
            <a:ext cx="10674850" cy="4789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9557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 Docker Engine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Install Docker Engine</a:t>
            </a:r>
            <a:endParaRPr lang="en-US" dirty="0"/>
          </a:p>
          <a:p>
            <a:pPr lvl="1"/>
            <a:r>
              <a:rPr lang="en-US" dirty="0" smtClean="0">
                <a:hlinkClick r:id="rId2"/>
              </a:rPr>
              <a:t>Ubuntu</a:t>
            </a:r>
            <a:endParaRPr lang="bg-BG" dirty="0" smtClean="0"/>
          </a:p>
          <a:p>
            <a:pPr lvl="1"/>
            <a:r>
              <a:rPr lang="en-US" dirty="0" smtClean="0">
                <a:hlinkClick r:id="rId3"/>
              </a:rPr>
              <a:t>CentOS</a:t>
            </a:r>
            <a:endParaRPr lang="en-US" dirty="0" smtClean="0"/>
          </a:p>
          <a:p>
            <a:pPr lvl="1"/>
            <a:r>
              <a:rPr lang="en-US" dirty="0" smtClean="0">
                <a:hlinkClick r:id="rId4"/>
              </a:rPr>
              <a:t>Windows</a:t>
            </a:r>
            <a:r>
              <a:rPr lang="en-US" dirty="0" smtClean="0"/>
              <a:t> </a:t>
            </a:r>
          </a:p>
          <a:p>
            <a:r>
              <a:rPr lang="en-US" dirty="0" smtClean="0"/>
              <a:t>Post install </a:t>
            </a:r>
            <a:r>
              <a:rPr lang="en-US" dirty="0" smtClean="0">
                <a:hlinkClick r:id="rId5"/>
              </a:rPr>
              <a:t>steps</a:t>
            </a:r>
            <a:endParaRPr lang="en-US" dirty="0" smtClean="0"/>
          </a:p>
          <a:p>
            <a:r>
              <a:rPr lang="en-US" dirty="0" smtClean="0"/>
              <a:t>Docker run hello-world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Hint:</a:t>
            </a:r>
          </a:p>
          <a:p>
            <a:pPr lvl="1"/>
            <a:r>
              <a:rPr lang="en-US" dirty="0" smtClean="0"/>
              <a:t>Download </a:t>
            </a:r>
            <a:r>
              <a:rPr lang="en-US" dirty="0" smtClean="0">
                <a:hlinkClick r:id="rId6"/>
              </a:rPr>
              <a:t>putty</a:t>
            </a:r>
            <a:endParaRPr lang="en-US" dirty="0" smtClean="0"/>
          </a:p>
          <a:p>
            <a:pPr lvl="1"/>
            <a:r>
              <a:rPr lang="en-US" dirty="0" smtClean="0"/>
              <a:t>Enable sshd</a:t>
            </a:r>
          </a:p>
          <a:p>
            <a:pPr lvl="2"/>
            <a:r>
              <a:rPr lang="en-US" dirty="0" smtClean="0"/>
              <a:t>sudo apt-get install ssh</a:t>
            </a:r>
          </a:p>
          <a:p>
            <a:pPr lvl="2"/>
            <a:r>
              <a:rPr lang="en-US" dirty="0" err="1"/>
              <a:t>s</a:t>
            </a:r>
            <a:r>
              <a:rPr lang="en-US" dirty="0" err="1" smtClean="0"/>
              <a:t>udo</a:t>
            </a:r>
            <a:r>
              <a:rPr lang="en-US" dirty="0" smtClean="0"/>
              <a:t> </a:t>
            </a:r>
            <a:r>
              <a:rPr lang="en-US" dirty="0" smtClean="0"/>
              <a:t>ufw allow 22</a:t>
            </a:r>
          </a:p>
          <a:p>
            <a:pPr lvl="1"/>
            <a:r>
              <a:rPr lang="en-US" dirty="0" smtClean="0"/>
              <a:t>Enable NAT path to the VM</a:t>
            </a:r>
          </a:p>
          <a:p>
            <a:pPr lvl="2"/>
            <a:r>
              <a:rPr lang="en-US" dirty="0" smtClean="0">
                <a:hlinkClick r:id="rId7"/>
              </a:rPr>
              <a:t>https://www.youtube.com/watch?v=oNK1fXhxQHs</a:t>
            </a:r>
            <a:r>
              <a:rPr lang="en-US" dirty="0" smtClean="0"/>
              <a:t>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48153" y="0"/>
            <a:ext cx="2143847" cy="1822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1543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Docker Client and Daemon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88554"/>
            <a:ext cx="10892246" cy="4176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3559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Checking Docker Client and Engine Version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Docker version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Docker info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7958" y="2239056"/>
            <a:ext cx="3060127" cy="15840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7958" y="4236495"/>
            <a:ext cx="2317722" cy="2185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7799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Docker Images and Containers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20228"/>
            <a:ext cx="10334897" cy="4812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5636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Registry and Repositories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442" y="1313896"/>
            <a:ext cx="11727116" cy="538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355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6310" y="2675427"/>
            <a:ext cx="7019380" cy="341028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14+ Engineering experience (Cisco Systems, VMware ) </a:t>
            </a:r>
          </a:p>
          <a:p>
            <a:r>
              <a:rPr lang="en-US" dirty="0" smtClean="0"/>
              <a:t>Continuous Operations </a:t>
            </a:r>
            <a:r>
              <a:rPr lang="en-US" dirty="0" smtClean="0"/>
              <a:t>buff </a:t>
            </a:r>
            <a:r>
              <a:rPr lang="en-US" dirty="0" smtClean="0"/>
              <a:t>and AWS enthusiast 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21860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Docker Hub &amp; Docker Store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348" y="1378560"/>
            <a:ext cx="11431445" cy="110707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9207" y="2778402"/>
            <a:ext cx="7750484" cy="3679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7874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Docker Orchestration Tools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10613207" cy="3666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4763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Docker Hub Walkthrough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Demo</a:t>
            </a:r>
          </a:p>
          <a:p>
            <a:pPr lvl="1"/>
            <a:r>
              <a:rPr lang="en-US" sz="3200" dirty="0" smtClean="0"/>
              <a:t>Repositories</a:t>
            </a:r>
          </a:p>
          <a:p>
            <a:pPr lvl="1"/>
            <a:r>
              <a:rPr lang="en-US" sz="3200" dirty="0" smtClean="0"/>
              <a:t>Dockerfiles</a:t>
            </a:r>
          </a:p>
          <a:p>
            <a:pPr lvl="1"/>
            <a:r>
              <a:rPr lang="en-US" sz="3200" dirty="0" smtClean="0"/>
              <a:t>Tags</a:t>
            </a:r>
          </a:p>
          <a:p>
            <a:pPr lvl="1"/>
            <a:r>
              <a:rPr lang="en-US" sz="3200" dirty="0" smtClean="0"/>
              <a:t>The Social </a:t>
            </a:r>
            <a:r>
              <a:rPr lang="en-US" sz="3200" dirty="0" smtClean="0"/>
              <a:t>part</a:t>
            </a:r>
            <a:endParaRPr lang="en-US" sz="3200" dirty="0" smtClean="0"/>
          </a:p>
        </p:txBody>
      </p:sp>
    </p:spTree>
    <p:extLst>
      <p:ext uri="{BB962C8B-B14F-4D97-AF65-F5344CB8AC3E}">
        <p14:creationId xmlns:p14="http://schemas.microsoft.com/office/powerpoint/2010/main" val="19021646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Tags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Images are specified by repository: tag</a:t>
            </a:r>
          </a:p>
          <a:p>
            <a:r>
              <a:rPr lang="en-US" sz="2000" dirty="0" smtClean="0"/>
              <a:t>The same image may have multiple tags</a:t>
            </a:r>
          </a:p>
          <a:p>
            <a:r>
              <a:rPr lang="en-US" sz="2000" dirty="0" smtClean="0"/>
              <a:t>The default tag is latest</a:t>
            </a:r>
          </a:p>
          <a:p>
            <a:r>
              <a:rPr lang="en-US" sz="2000" dirty="0" smtClean="0"/>
              <a:t>Available tags could be looked up at the repository (alpine,java,nginx)</a:t>
            </a:r>
            <a:endParaRPr lang="en-U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0561" y="3478487"/>
            <a:ext cx="4705651" cy="2587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6935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Display Local Images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Run docker images</a:t>
            </a:r>
          </a:p>
          <a:p>
            <a:r>
              <a:rPr lang="en-US" dirty="0" smtClean="0"/>
              <a:t>Local and remote repos</a:t>
            </a:r>
          </a:p>
          <a:p>
            <a:pPr lvl="1"/>
            <a:r>
              <a:rPr lang="en-US" dirty="0"/>
              <a:t>d</a:t>
            </a:r>
            <a:r>
              <a:rPr lang="en-US" dirty="0" smtClean="0"/>
              <a:t>ocker run alpine</a:t>
            </a:r>
          </a:p>
          <a:p>
            <a:pPr lvl="1"/>
            <a:r>
              <a:rPr lang="en-US" dirty="0" smtClean="0"/>
              <a:t>Do it again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3849" y="4082209"/>
            <a:ext cx="10004302" cy="1430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6370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215" y="0"/>
            <a:ext cx="11844785" cy="5693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5949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 Container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docker run command</a:t>
            </a:r>
          </a:p>
          <a:p>
            <a:r>
              <a:rPr lang="en-US" dirty="0" smtClean="0"/>
              <a:t>Syntax </a:t>
            </a:r>
          </a:p>
          <a:p>
            <a:pPr marL="457200" lvl="1" indent="0">
              <a:buNone/>
            </a:pPr>
            <a:r>
              <a:rPr lang="en-US" dirty="0" smtClean="0"/>
              <a:t>docker run [options] </a:t>
            </a:r>
            <a:r>
              <a:rPr lang="en-US" dirty="0"/>
              <a:t>[</a:t>
            </a:r>
            <a:r>
              <a:rPr lang="en-US" dirty="0" smtClean="0"/>
              <a:t>image_name] [commands] [args]</a:t>
            </a:r>
            <a:endParaRPr lang="en-US" dirty="0"/>
          </a:p>
          <a:p>
            <a:r>
              <a:rPr lang="en-US" dirty="0" smtClean="0"/>
              <a:t>Image is specified by repository:tag </a:t>
            </a:r>
          </a:p>
          <a:p>
            <a:r>
              <a:rPr lang="en-US" dirty="0" smtClean="0"/>
              <a:t>Type</a:t>
            </a:r>
          </a:p>
          <a:p>
            <a:pPr marL="457200" lvl="1" indent="0">
              <a:buNone/>
            </a:pPr>
            <a:r>
              <a:rPr lang="en-US" dirty="0" smtClean="0"/>
              <a:t>docker run alpine echo “Hello World”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66058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157" y="0"/>
            <a:ext cx="11566843" cy="5329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1532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Container with Terminal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Container started with –i &amp; -t</a:t>
            </a:r>
          </a:p>
          <a:p>
            <a:pPr lvl="1"/>
            <a:r>
              <a:rPr lang="en-US" dirty="0" smtClean="0"/>
              <a:t>-I – interactive</a:t>
            </a:r>
          </a:p>
          <a:p>
            <a:pPr lvl="1"/>
            <a:r>
              <a:rPr lang="en-US" dirty="0" smtClean="0"/>
              <a:t>-t – terminal</a:t>
            </a:r>
          </a:p>
          <a:p>
            <a:pPr lvl="1"/>
            <a:endParaRPr lang="en-US" dirty="0"/>
          </a:p>
          <a:p>
            <a:r>
              <a:rPr lang="en-US" dirty="0" smtClean="0"/>
              <a:t>Demo</a:t>
            </a:r>
          </a:p>
          <a:p>
            <a:pPr marL="457200" lvl="1" indent="0">
              <a:buNone/>
            </a:pPr>
            <a:r>
              <a:rPr lang="en-US" dirty="0"/>
              <a:t>d</a:t>
            </a:r>
            <a:r>
              <a:rPr lang="en-US" dirty="0" smtClean="0"/>
              <a:t>ocker run –I –t nginx</a:t>
            </a:r>
          </a:p>
          <a:p>
            <a:pPr marL="457200" lvl="1" indent="0">
              <a:buNone/>
            </a:pPr>
            <a:r>
              <a:rPr lang="en-US" dirty="0"/>
              <a:t>d</a:t>
            </a:r>
            <a:r>
              <a:rPr lang="en-US" dirty="0" smtClean="0"/>
              <a:t>ocker run –d nginx </a:t>
            </a:r>
          </a:p>
          <a:p>
            <a:pPr marL="457200" lvl="1" indent="0">
              <a:buNone/>
            </a:pPr>
            <a:r>
              <a:rPr lang="en-US" dirty="0"/>
              <a:t>d</a:t>
            </a:r>
            <a:r>
              <a:rPr lang="en-US" dirty="0" smtClean="0"/>
              <a:t>ocker exec –I –t nginxId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14712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Container ID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Container can be specified using their ID or name</a:t>
            </a:r>
          </a:p>
          <a:p>
            <a:r>
              <a:rPr lang="en-US" dirty="0" smtClean="0"/>
              <a:t>Long and short ID</a:t>
            </a:r>
          </a:p>
          <a:p>
            <a:r>
              <a:rPr lang="en-US" dirty="0" smtClean="0"/>
              <a:t>Short ID and name can be obtained with : docker ps</a:t>
            </a:r>
          </a:p>
          <a:p>
            <a:r>
              <a:rPr lang="en-US" dirty="0" smtClean="0"/>
              <a:t>Long ID by: docker inspect </a:t>
            </a:r>
            <a:r>
              <a:rPr lang="en-US" dirty="0" smtClean="0"/>
              <a:t>[</a:t>
            </a:r>
            <a:r>
              <a:rPr lang="en-US" dirty="0" err="1" smtClean="0"/>
              <a:t>some_docker_container_name</a:t>
            </a:r>
            <a:r>
              <a:rPr lang="en-US" dirty="0" smtClean="0"/>
              <a:t>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24599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Session Logistics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3 hours (</a:t>
            </a:r>
            <a:r>
              <a:rPr lang="en-US" dirty="0" smtClean="0"/>
              <a:t>exercising </a:t>
            </a:r>
            <a:r>
              <a:rPr lang="en-US" dirty="0"/>
              <a:t>time </a:t>
            </a:r>
            <a:r>
              <a:rPr lang="en-US" dirty="0" smtClean="0"/>
              <a:t>included)</a:t>
            </a:r>
            <a:endParaRPr lang="en-US" dirty="0"/>
          </a:p>
          <a:p>
            <a:r>
              <a:rPr lang="en-US" dirty="0" smtClean="0"/>
              <a:t>No docker experience required</a:t>
            </a:r>
          </a:p>
          <a:p>
            <a:r>
              <a:rPr lang="en-US" dirty="0" smtClean="0"/>
              <a:t>You will need:</a:t>
            </a:r>
          </a:p>
          <a:p>
            <a:pPr lvl="1"/>
            <a:r>
              <a:rPr lang="en-US" dirty="0" smtClean="0"/>
              <a:t>Linux machine</a:t>
            </a:r>
          </a:p>
          <a:p>
            <a:pPr lvl="2"/>
            <a:r>
              <a:rPr lang="en-US" dirty="0" smtClean="0"/>
              <a:t>Dedicated</a:t>
            </a:r>
          </a:p>
          <a:p>
            <a:pPr lvl="2"/>
            <a:r>
              <a:rPr lang="en-US" dirty="0" smtClean="0"/>
              <a:t>VM</a:t>
            </a:r>
          </a:p>
          <a:p>
            <a:pPr lvl="2"/>
            <a:r>
              <a:rPr lang="en-US" dirty="0" smtClean="0"/>
              <a:t>Cloud provided</a:t>
            </a:r>
          </a:p>
          <a:p>
            <a:pPr lvl="1"/>
            <a:r>
              <a:rPr lang="en-US" dirty="0" smtClean="0"/>
              <a:t>Enthusiasm</a:t>
            </a:r>
          </a:p>
          <a:p>
            <a:r>
              <a:rPr lang="en-US" dirty="0" smtClean="0"/>
              <a:t>Familiar with basic </a:t>
            </a:r>
            <a:r>
              <a:rPr lang="en-US" dirty="0"/>
              <a:t>L</a:t>
            </a:r>
            <a:r>
              <a:rPr lang="en-US" dirty="0" smtClean="0"/>
              <a:t>inux command 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98732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 Your Containers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docker ps to list running containers</a:t>
            </a:r>
          </a:p>
          <a:p>
            <a:r>
              <a:rPr lang="en-US" dirty="0" smtClean="0"/>
              <a:t>Use docker ps –a to list all containers (recently stopped are included)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453" y="3056708"/>
            <a:ext cx="11155093" cy="2924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6014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in Detached </a:t>
            </a:r>
            <a:r>
              <a:rPr lang="en-US" dirty="0"/>
              <a:t>M</a:t>
            </a:r>
            <a:r>
              <a:rPr lang="en-US" dirty="0" smtClean="0"/>
              <a:t>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Known as running in the background or as a daemon</a:t>
            </a:r>
          </a:p>
          <a:p>
            <a:r>
              <a:rPr lang="en-US" dirty="0" smtClean="0"/>
              <a:t>Use –d flag</a:t>
            </a:r>
          </a:p>
          <a:p>
            <a:r>
              <a:rPr lang="en-US" dirty="0" smtClean="0"/>
              <a:t>Where is the output ? (hint use docker logs (-f) container_id)</a:t>
            </a:r>
          </a:p>
          <a:p>
            <a:endParaRPr lang="en-US" dirty="0"/>
          </a:p>
          <a:p>
            <a:r>
              <a:rPr lang="en-US" dirty="0" smtClean="0"/>
              <a:t>Example</a:t>
            </a:r>
          </a:p>
          <a:p>
            <a:pPr marL="457200" lvl="1" indent="0">
              <a:buNone/>
            </a:pPr>
            <a:r>
              <a:rPr lang="en-US" dirty="0"/>
              <a:t>d</a:t>
            </a:r>
            <a:r>
              <a:rPr lang="en-US" dirty="0" smtClean="0"/>
              <a:t>ocker run –d nginx ping dir.bg</a:t>
            </a:r>
          </a:p>
          <a:p>
            <a:pPr marL="457200" lvl="1" indent="0">
              <a:buNone/>
            </a:pPr>
            <a:r>
              <a:rPr lang="en-US" dirty="0"/>
              <a:t>d</a:t>
            </a:r>
            <a:r>
              <a:rPr lang="en-US" dirty="0" smtClean="0"/>
              <a:t>ocker logs –f nginx_id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65886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Port Mapping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to interact with myApp</a:t>
            </a:r>
          </a:p>
          <a:p>
            <a:pPr lvl="1"/>
            <a:r>
              <a:rPr lang="en-US" dirty="0" smtClean="0"/>
              <a:t>-P for port mapping</a:t>
            </a:r>
          </a:p>
          <a:p>
            <a:pPr lvl="1"/>
            <a:r>
              <a:rPr lang="en-US" dirty="0"/>
              <a:t>docker run -d -p </a:t>
            </a:r>
            <a:r>
              <a:rPr lang="en-US" dirty="0" smtClean="0"/>
              <a:t>8080:80 nginx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23616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Docker most used commands</a:t>
            </a:r>
            <a:endParaRPr lang="en-US" dirty="0"/>
          </a:p>
        </p:txBody>
      </p:sp>
      <p:sp>
        <p:nvSpPr>
          <p:cNvPr id="4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838200" y="1846861"/>
            <a:ext cx="10602261" cy="4308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dirty="0" smtClean="0">
                <a:hlinkClick r:id="rId2"/>
              </a:rPr>
              <a:t>Docker images</a:t>
            </a:r>
            <a:r>
              <a:rPr lang="en-US" altLang="en-US" dirty="0" smtClean="0"/>
              <a:t> shows all images</a:t>
            </a:r>
            <a:endParaRPr lang="en-US" altLang="en-US" dirty="0" smtClean="0">
              <a:hlinkClick r:id="rId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dirty="0" smtClean="0">
                <a:hlinkClick r:id="rId2"/>
              </a:rPr>
              <a:t>docker </a:t>
            </a:r>
            <a:r>
              <a:rPr lang="en-US" altLang="en-US" dirty="0">
                <a:hlinkClick r:id="rId2"/>
              </a:rPr>
              <a:t>ps</a:t>
            </a:r>
            <a:r>
              <a:rPr lang="en-US" altLang="en-US" dirty="0"/>
              <a:t> shows running containers.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dirty="0">
                <a:hlinkClick r:id="rId3"/>
              </a:rPr>
              <a:t>docker logs</a:t>
            </a:r>
            <a:r>
              <a:rPr lang="en-US" altLang="en-US" dirty="0"/>
              <a:t> gets logs </a:t>
            </a:r>
            <a:r>
              <a:rPr lang="en-US" altLang="en-US" dirty="0" smtClean="0"/>
              <a:t>from</a:t>
            </a:r>
            <a:endParaRPr lang="en-US" altLang="en-US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dirty="0">
                <a:hlinkClick r:id="rId4"/>
              </a:rPr>
              <a:t>docker inspect</a:t>
            </a:r>
            <a:r>
              <a:rPr lang="en-US" altLang="en-US" dirty="0"/>
              <a:t> looks at all the info on a container (including IP address).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dirty="0">
                <a:hlinkClick r:id="rId5"/>
              </a:rPr>
              <a:t>docker events</a:t>
            </a:r>
            <a:r>
              <a:rPr lang="en-US" altLang="en-US" dirty="0"/>
              <a:t> gets events from container.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dirty="0">
                <a:hlinkClick r:id="rId6"/>
              </a:rPr>
              <a:t>docker port</a:t>
            </a:r>
            <a:r>
              <a:rPr lang="en-US" altLang="en-US" dirty="0"/>
              <a:t> shows public facing port of container.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dirty="0">
                <a:hlinkClick r:id="rId7"/>
              </a:rPr>
              <a:t>docker top</a:t>
            </a:r>
            <a:r>
              <a:rPr lang="en-US" altLang="en-US" dirty="0"/>
              <a:t> shows running processes in container.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dirty="0">
                <a:hlinkClick r:id="rId8"/>
              </a:rPr>
              <a:t>docker stats</a:t>
            </a:r>
            <a:r>
              <a:rPr lang="en-US" altLang="en-US" dirty="0"/>
              <a:t> shows containers' resource usage statistics.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dirty="0">
                <a:hlinkClick r:id="rId9"/>
              </a:rPr>
              <a:t>docker diff</a:t>
            </a:r>
            <a:r>
              <a:rPr lang="en-US" altLang="en-US" dirty="0"/>
              <a:t> shows changed files in the container's FS.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2533075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Benefits of Docker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Separation of concerns</a:t>
            </a:r>
          </a:p>
          <a:p>
            <a:pPr lvl="1"/>
            <a:r>
              <a:rPr lang="en-US" dirty="0" smtClean="0"/>
              <a:t>Developers focus on building apps</a:t>
            </a:r>
          </a:p>
          <a:p>
            <a:pPr lvl="1"/>
            <a:r>
              <a:rPr lang="en-US" dirty="0" smtClean="0"/>
              <a:t>QA focus on testing</a:t>
            </a:r>
          </a:p>
          <a:p>
            <a:pPr lvl="1"/>
            <a:r>
              <a:rPr lang="en-US" dirty="0" smtClean="0"/>
              <a:t>System admins focus on deployment</a:t>
            </a:r>
          </a:p>
          <a:p>
            <a:r>
              <a:rPr lang="en-US" dirty="0" smtClean="0"/>
              <a:t>Fast development cycle</a:t>
            </a:r>
          </a:p>
          <a:p>
            <a:r>
              <a:rPr lang="en-US" dirty="0" smtClean="0"/>
              <a:t>Application portability and</a:t>
            </a:r>
          </a:p>
          <a:p>
            <a:pPr lvl="1"/>
            <a:r>
              <a:rPr lang="en-US" dirty="0" smtClean="0"/>
              <a:t>Build in one environment, test and ship to another</a:t>
            </a:r>
          </a:p>
          <a:p>
            <a:r>
              <a:rPr lang="en-US" dirty="0" smtClean="0"/>
              <a:t>Scalability spin-up new container if needed</a:t>
            </a:r>
          </a:p>
          <a:p>
            <a:pPr lvl="1"/>
            <a:r>
              <a:rPr lang="en-US" dirty="0" smtClean="0"/>
              <a:t>Easily spin-up new container on demand</a:t>
            </a:r>
          </a:p>
          <a:p>
            <a:r>
              <a:rPr lang="en-US" dirty="0" smtClean="0"/>
              <a:t>Cost </a:t>
            </a:r>
            <a:r>
              <a:rPr lang="en-US" dirty="0"/>
              <a:t>efficiency</a:t>
            </a:r>
          </a:p>
        </p:txBody>
      </p:sp>
    </p:spTree>
    <p:extLst>
      <p:ext uri="{BB962C8B-B14F-4D97-AF65-F5344CB8AC3E}">
        <p14:creationId xmlns:p14="http://schemas.microsoft.com/office/powerpoint/2010/main" val="38309558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Clean-up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Containers</a:t>
            </a:r>
          </a:p>
          <a:p>
            <a:pPr marL="457200" lvl="1" indent="0">
              <a:buNone/>
            </a:pPr>
            <a:r>
              <a:rPr lang="en-US" dirty="0" smtClean="0"/>
              <a:t>docker rm</a:t>
            </a:r>
          </a:p>
          <a:p>
            <a:pPr marL="457200" lvl="1" indent="0">
              <a:buNone/>
            </a:pPr>
            <a:r>
              <a:rPr lang="en-US" dirty="0"/>
              <a:t>docker rmi $(docker </a:t>
            </a:r>
            <a:r>
              <a:rPr lang="en-US" dirty="0" smtClean="0"/>
              <a:t>ps -a –q)</a:t>
            </a:r>
          </a:p>
          <a:p>
            <a:r>
              <a:rPr lang="en-US" dirty="0" smtClean="0"/>
              <a:t>Images</a:t>
            </a:r>
          </a:p>
          <a:p>
            <a:pPr marL="457200" lvl="1" indent="0">
              <a:buNone/>
            </a:pPr>
            <a:r>
              <a:rPr lang="en-US" dirty="0"/>
              <a:t>d</a:t>
            </a:r>
            <a:r>
              <a:rPr lang="en-US" dirty="0" smtClean="0"/>
              <a:t>ocker rmi</a:t>
            </a:r>
          </a:p>
          <a:p>
            <a:pPr marL="457200" lvl="1" indent="0">
              <a:buNone/>
            </a:pPr>
            <a:r>
              <a:rPr lang="en-US" dirty="0"/>
              <a:t>docker rmi $(docker images -q --filter "dangling=true")</a:t>
            </a:r>
            <a:endParaRPr lang="en-US" dirty="0" smtClean="0"/>
          </a:p>
          <a:p>
            <a:r>
              <a:rPr lang="en-US" dirty="0" smtClean="0"/>
              <a:t>Volumes</a:t>
            </a:r>
          </a:p>
          <a:p>
            <a:pPr marL="457200" lvl="1" indent="0">
              <a:buNone/>
            </a:pPr>
            <a:r>
              <a:rPr lang="en-US" dirty="0"/>
              <a:t>d</a:t>
            </a:r>
            <a:r>
              <a:rPr lang="en-US" dirty="0" smtClean="0"/>
              <a:t>ocker volumes rm</a:t>
            </a:r>
          </a:p>
          <a:p>
            <a:pPr marL="457200" lvl="1" indent="0">
              <a:buNone/>
            </a:pPr>
            <a:r>
              <a:rPr lang="en-US" dirty="0"/>
              <a:t>docker volume rm $(docker volume ls -qf dangling=true)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14438" y="-319088"/>
            <a:ext cx="14620875" cy="7496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968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Docker cheat sheet</a:t>
            </a:r>
          </a:p>
          <a:p>
            <a:pPr marL="457200" lvl="1" indent="0">
              <a:buNone/>
            </a:pP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github.com/eon01/DockerCheatSheet</a:t>
            </a:r>
            <a:r>
              <a:rPr lang="en-US" dirty="0" smtClean="0"/>
              <a:t> </a:t>
            </a:r>
            <a:endParaRPr lang="en-US" dirty="0" smtClean="0"/>
          </a:p>
          <a:p>
            <a:r>
              <a:rPr lang="en-US" dirty="0" smtClean="0"/>
              <a:t>Create </a:t>
            </a:r>
            <a:r>
              <a:rPr lang="en-US" dirty="0" smtClean="0"/>
              <a:t>a best Image</a:t>
            </a:r>
          </a:p>
          <a:p>
            <a:pPr marL="457200" lvl="1" indent="0">
              <a:buNone/>
            </a:pPr>
            <a:r>
              <a:rPr lang="en-US" dirty="0">
                <a:hlinkClick r:id="rId3"/>
              </a:rPr>
              <a:t>https://docs.docker.com/engine/userguide/eng-image/baseimages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r>
              <a:rPr lang="en-US" dirty="0" smtClean="0"/>
              <a:t>Docker FAQs</a:t>
            </a:r>
          </a:p>
          <a:p>
            <a:pPr marL="457200" lvl="1" indent="0">
              <a:buNone/>
            </a:pPr>
            <a:r>
              <a:rPr lang="en-US" dirty="0">
                <a:hlinkClick r:id="rId4"/>
              </a:rPr>
              <a:t>https://docker-curriculum.com</a:t>
            </a:r>
            <a:r>
              <a:rPr lang="en-US" dirty="0" smtClean="0">
                <a:hlinkClick r:id="rId4"/>
              </a:rPr>
              <a:t>/</a:t>
            </a:r>
            <a:r>
              <a:rPr lang="en-US" dirty="0" smtClean="0"/>
              <a:t> </a:t>
            </a:r>
            <a:endParaRPr lang="en-US" dirty="0"/>
          </a:p>
          <a:p>
            <a:r>
              <a:rPr lang="en-US" dirty="0" smtClean="0"/>
              <a:t>Google </a:t>
            </a:r>
            <a:r>
              <a:rPr lang="en-US" dirty="0" smtClean="0">
                <a:sym typeface="Wingdings" panose="05000000000000000000" pitchFamily="2" charset="2"/>
              </a:rPr>
              <a:t>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624167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What is Docker</a:t>
            </a:r>
          </a:p>
          <a:p>
            <a:r>
              <a:rPr lang="en-US" dirty="0" smtClean="0"/>
              <a:t>Containers vs Virtual Machines</a:t>
            </a:r>
          </a:p>
          <a:p>
            <a:r>
              <a:rPr lang="en-US" dirty="0" smtClean="0"/>
              <a:t>Docker Platform Overview and Terminology</a:t>
            </a:r>
          </a:p>
          <a:p>
            <a:pPr lvl="1"/>
            <a:r>
              <a:rPr lang="en-US" dirty="0" smtClean="0"/>
              <a:t>Docker Engine</a:t>
            </a:r>
          </a:p>
          <a:p>
            <a:pPr lvl="1"/>
            <a:r>
              <a:rPr lang="en-US" dirty="0" smtClean="0"/>
              <a:t>Images</a:t>
            </a:r>
          </a:p>
          <a:p>
            <a:pPr lvl="1"/>
            <a:r>
              <a:rPr lang="en-US" dirty="0" smtClean="0"/>
              <a:t>Containers</a:t>
            </a:r>
          </a:p>
          <a:p>
            <a:pPr lvl="1"/>
            <a:r>
              <a:rPr lang="en-US" dirty="0" smtClean="0"/>
              <a:t>Registry</a:t>
            </a:r>
          </a:p>
          <a:p>
            <a:pPr lvl="1"/>
            <a:r>
              <a:rPr lang="en-US" dirty="0" smtClean="0"/>
              <a:t>Repository</a:t>
            </a:r>
          </a:p>
          <a:p>
            <a:pPr lvl="1"/>
            <a:r>
              <a:rPr lang="en-US" dirty="0" smtClean="0"/>
              <a:t>Docker Hub</a:t>
            </a:r>
          </a:p>
          <a:p>
            <a:pPr lvl="1"/>
            <a:r>
              <a:rPr lang="en-US" dirty="0" smtClean="0"/>
              <a:t>Docker orchestration tools</a:t>
            </a:r>
          </a:p>
          <a:p>
            <a:r>
              <a:rPr lang="en-US" dirty="0" smtClean="0"/>
              <a:t>Intro to Images</a:t>
            </a:r>
          </a:p>
          <a:p>
            <a:r>
              <a:rPr lang="en-US" dirty="0" smtClean="0"/>
              <a:t>Getting Started with Containers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90176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Docker community</a:t>
            </a:r>
            <a:endParaRPr lang="en-US" dirty="0"/>
          </a:p>
        </p:txBody>
      </p:sp>
      <p:pic>
        <p:nvPicPr>
          <p:cNvPr id="4" name="Picture 2" descr="http://img.scoop.it/EBV5W75WRVK1jeAI68bS5bnTzqrqzN7Y9aBZTaXoQ8Q=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385" y="1690688"/>
            <a:ext cx="10181672" cy="4664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53829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Docker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688052"/>
            <a:ext cx="10515600" cy="3488911"/>
          </a:xfrm>
        </p:spPr>
        <p:txBody>
          <a:bodyPr>
            <a:normAutofit/>
          </a:bodyPr>
          <a:lstStyle/>
          <a:p>
            <a:r>
              <a:rPr lang="en-US" dirty="0" smtClean="0"/>
              <a:t>The Docker Platform consist of multiple products/tools</a:t>
            </a:r>
          </a:p>
          <a:p>
            <a:pPr lvl="1"/>
            <a:r>
              <a:rPr lang="en-US" dirty="0" smtClean="0"/>
              <a:t>Docker Engine</a:t>
            </a:r>
          </a:p>
          <a:p>
            <a:pPr lvl="1"/>
            <a:r>
              <a:rPr lang="en-US" dirty="0" smtClean="0"/>
              <a:t>Docker Hub</a:t>
            </a:r>
          </a:p>
          <a:p>
            <a:pPr lvl="1"/>
            <a:r>
              <a:rPr lang="en-US" dirty="0" smtClean="0"/>
              <a:t>Docker Machine</a:t>
            </a:r>
          </a:p>
          <a:p>
            <a:pPr lvl="1"/>
            <a:r>
              <a:rPr lang="en-US" dirty="0" smtClean="0"/>
              <a:t>Docker Swarm</a:t>
            </a:r>
          </a:p>
          <a:p>
            <a:pPr lvl="1"/>
            <a:r>
              <a:rPr lang="en-US" dirty="0" smtClean="0"/>
              <a:t>Docker Compose</a:t>
            </a:r>
          </a:p>
          <a:p>
            <a:pPr lvl="1"/>
            <a:r>
              <a:rPr lang="en-US" dirty="0" smtClean="0"/>
              <a:t>Kitematic (docker ui)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9884" y="1362489"/>
            <a:ext cx="763905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7090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the Dark Ages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01403" y="2146853"/>
            <a:ext cx="9189194" cy="3282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4618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Hypervisor-based Virtualization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9761" y="1848682"/>
            <a:ext cx="10264610" cy="3995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2926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Benefits of VMs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257" y="1690687"/>
            <a:ext cx="8599609" cy="3630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6546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7479</TotalTime>
  <Words>596</Words>
  <Application>Microsoft Office PowerPoint</Application>
  <PresentationFormat>Widescreen</PresentationFormat>
  <Paragraphs>162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1" baseType="lpstr">
      <vt:lpstr>Arial</vt:lpstr>
      <vt:lpstr>Calibri</vt:lpstr>
      <vt:lpstr>Calibri Light</vt:lpstr>
      <vt:lpstr>Wingdings</vt:lpstr>
      <vt:lpstr>Office Theme</vt:lpstr>
      <vt:lpstr>Introduction to Docker</vt:lpstr>
      <vt:lpstr>About me</vt:lpstr>
      <vt:lpstr>Session Logistics</vt:lpstr>
      <vt:lpstr>Agenda</vt:lpstr>
      <vt:lpstr>Docker community</vt:lpstr>
      <vt:lpstr>What is Docker</vt:lpstr>
      <vt:lpstr>In the Dark Ages</vt:lpstr>
      <vt:lpstr>Hypervisor-based Virtualization</vt:lpstr>
      <vt:lpstr>Benefits of VMs</vt:lpstr>
      <vt:lpstr>Limitations of VMs</vt:lpstr>
      <vt:lpstr>Introducing Containers</vt:lpstr>
      <vt:lpstr>Containers</vt:lpstr>
      <vt:lpstr>Containers vs VMs</vt:lpstr>
      <vt:lpstr>Docker Engine</vt:lpstr>
      <vt:lpstr>Install Docker Engine</vt:lpstr>
      <vt:lpstr>Docker Client and Daemon</vt:lpstr>
      <vt:lpstr>Checking Docker Client and Engine Version</vt:lpstr>
      <vt:lpstr>Docker Images and Containers</vt:lpstr>
      <vt:lpstr>Registry and Repositories</vt:lpstr>
      <vt:lpstr>Docker Hub &amp; Docker Store</vt:lpstr>
      <vt:lpstr>Docker Orchestration Tools</vt:lpstr>
      <vt:lpstr>Docker Hub Walkthrough </vt:lpstr>
      <vt:lpstr>Image Tags</vt:lpstr>
      <vt:lpstr>Display Local Images</vt:lpstr>
      <vt:lpstr>PowerPoint Presentation</vt:lpstr>
      <vt:lpstr>Creating a Container</vt:lpstr>
      <vt:lpstr>PowerPoint Presentation</vt:lpstr>
      <vt:lpstr>Container with Terminal</vt:lpstr>
      <vt:lpstr>Container ID</vt:lpstr>
      <vt:lpstr>Find Your Containers</vt:lpstr>
      <vt:lpstr>Running in Detached Mode</vt:lpstr>
      <vt:lpstr>Port Mapping</vt:lpstr>
      <vt:lpstr>Docker most used commands</vt:lpstr>
      <vt:lpstr>Benefits of Docker</vt:lpstr>
      <vt:lpstr>Clean-up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Ivaylo Sharkov</dc:creator>
  <cp:lastModifiedBy>Ivaylo Sharkov</cp:lastModifiedBy>
  <cp:revision>44</cp:revision>
  <dcterms:created xsi:type="dcterms:W3CDTF">2017-09-21T07:31:12Z</dcterms:created>
  <dcterms:modified xsi:type="dcterms:W3CDTF">2017-11-27T09:47:47Z</dcterms:modified>
</cp:coreProperties>
</file>